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58" r:id="rId4"/>
    <p:sldId id="264" r:id="rId5"/>
    <p:sldId id="262" r:id="rId6"/>
    <p:sldId id="277" r:id="rId7"/>
    <p:sldId id="266" r:id="rId8"/>
    <p:sldId id="267" r:id="rId9"/>
    <p:sldId id="274" r:id="rId10"/>
    <p:sldId id="278" r:id="rId11"/>
    <p:sldId id="268" r:id="rId12"/>
    <p:sldId id="269" r:id="rId13"/>
    <p:sldId id="279" r:id="rId14"/>
    <p:sldId id="275" r:id="rId15"/>
    <p:sldId id="270" r:id="rId16"/>
    <p:sldId id="271" r:id="rId17"/>
    <p:sldId id="276" r:id="rId18"/>
  </p:sldIdLst>
  <p:sldSz cx="12192000" cy="6858000"/>
  <p:notesSz cx="6735763" cy="9869488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PT Sans Bold" panose="020B0604020202020204" charset="-52"/>
      <p:bold r:id="rId25"/>
    </p:embeddedFont>
    <p:embeddedFont>
      <p:font typeface="PT Sans" panose="020B0604020202020204" charset="-52"/>
      <p:regular r:id="rId26"/>
      <p:bold r:id="rId27"/>
      <p:italic r:id="rId28"/>
      <p:boldItalic r:id="rId2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nGeorgy" initials="L" lastIdx="2" clrIdx="0">
    <p:extLst>
      <p:ext uri="{19B8F6BF-5375-455C-9EA6-DF929625EA0E}">
        <p15:presenceInfo xmlns:p15="http://schemas.microsoft.com/office/powerpoint/2012/main" userId="LanGeorg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6F4A"/>
    <a:srgbClr val="4E2B10"/>
    <a:srgbClr val="E9C799"/>
    <a:srgbClr val="EAEFF7"/>
    <a:srgbClr val="D2DEEF"/>
    <a:srgbClr val="05336E"/>
    <a:srgbClr val="9966FF"/>
    <a:srgbClr val="9933FF"/>
    <a:srgbClr val="66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4" autoAdjust="0"/>
    <p:restoredTop sz="96433" autoAdjust="0"/>
  </p:normalViewPr>
  <p:slideViewPr>
    <p:cSldViewPr>
      <p:cViewPr varScale="1">
        <p:scale>
          <a:sx n="87" d="100"/>
          <a:sy n="87" d="100"/>
        </p:scale>
        <p:origin x="437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275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5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6D814F-6E0E-46CE-8517-BB35E06AFC5C}" type="datetimeFigureOut">
              <a:rPr lang="ru-RU" smtClean="0"/>
              <a:pPr/>
              <a:t>21.06.2023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9374301"/>
            <a:ext cx="2918831" cy="495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15373" y="9374301"/>
            <a:ext cx="2918831" cy="495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695C4D-9335-43FB-99C5-B9AB722AE70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72216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0E5748-41B3-46DE-9190-8AE1BB3070CB}" type="datetimeFigureOut">
              <a:rPr lang="ru-RU" smtClean="0"/>
              <a:pPr/>
              <a:t>21.06.2023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1233488"/>
            <a:ext cx="5919787" cy="3330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3100" y="4749800"/>
            <a:ext cx="5389563" cy="38862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374188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14763" y="9374188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3B380-8B1A-487C-8AD4-7F43E0656F2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5599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839788" y="4120532"/>
            <a:ext cx="10514011" cy="903855"/>
          </a:xfrm>
        </p:spPr>
        <p:txBody>
          <a:bodyPr anchor="ctr">
            <a:normAutofit/>
          </a:bodyPr>
          <a:lstStyle>
            <a:lvl1pPr algn="l">
              <a:defRPr sz="4800"/>
            </a:lvl1pPr>
          </a:lstStyle>
          <a:p>
            <a:r>
              <a:rPr lang="ru-RU" dirty="0"/>
              <a:t>Название курса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5141912"/>
            <a:ext cx="10514012" cy="98711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ru-RU" dirty="0"/>
              <a:t>Модуль 1. Название модуля                                                               Блок 1. Название блока</a:t>
            </a:r>
          </a:p>
        </p:txBody>
      </p:sp>
      <p:sp>
        <p:nvSpPr>
          <p:cNvPr id="16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3537012"/>
            <a:ext cx="10514012" cy="465994"/>
          </a:xfrm>
        </p:spPr>
        <p:txBody>
          <a:bodyPr anchor="b"/>
          <a:lstStyle>
            <a:lvl1pPr marL="0" indent="0">
              <a:buNone/>
              <a:defRPr baseline="0"/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</p:spTree>
    <p:extLst>
      <p:ext uri="{BB962C8B-B14F-4D97-AF65-F5344CB8AC3E}">
        <p14:creationId xmlns:p14="http://schemas.microsoft.com/office/powerpoint/2010/main" val="2923370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7375" y="1448978"/>
            <a:ext cx="11017250" cy="468005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6356350"/>
            <a:ext cx="7908925" cy="365125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Номер/название модуля </a:t>
            </a:r>
            <a:r>
              <a:rPr lang="en-US" dirty="0"/>
              <a:t>| </a:t>
            </a:r>
            <a:r>
              <a:rPr lang="ru-RU" dirty="0"/>
              <a:t>Номер/название блока </a:t>
            </a:r>
          </a:p>
        </p:txBody>
      </p:sp>
    </p:spTree>
    <p:extLst>
      <p:ext uri="{BB962C8B-B14F-4D97-AF65-F5344CB8AC3E}">
        <p14:creationId xmlns:p14="http://schemas.microsoft.com/office/powerpoint/2010/main" val="3998774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554705"/>
            <a:ext cx="8023225" cy="72005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587374" y="1448978"/>
            <a:ext cx="5364609" cy="468005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40016" y="1448978"/>
            <a:ext cx="5356142" cy="468005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8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6356350"/>
            <a:ext cx="7908925" cy="365125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Номер/название модуля </a:t>
            </a:r>
            <a:r>
              <a:rPr lang="en-US" dirty="0"/>
              <a:t>| </a:t>
            </a:r>
            <a:r>
              <a:rPr lang="ru-RU" dirty="0"/>
              <a:t>Номер/название блока </a:t>
            </a:r>
          </a:p>
        </p:txBody>
      </p:sp>
    </p:spTree>
    <p:extLst>
      <p:ext uri="{BB962C8B-B14F-4D97-AF65-F5344CB8AC3E}">
        <p14:creationId xmlns:p14="http://schemas.microsoft.com/office/powerpoint/2010/main" val="2734006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заголовка и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4" y="548968"/>
            <a:ext cx="8023225" cy="720054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75341" y="1496342"/>
            <a:ext cx="5364609" cy="9007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87374" y="2405958"/>
            <a:ext cx="5364610" cy="37230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240016" y="1505202"/>
            <a:ext cx="5347675" cy="9007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240016" y="2405958"/>
            <a:ext cx="5347676" cy="37230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6356350"/>
            <a:ext cx="7908925" cy="365125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Номер/название модуля </a:t>
            </a:r>
            <a:r>
              <a:rPr lang="en-US" dirty="0"/>
              <a:t>| </a:t>
            </a:r>
            <a:r>
              <a:rPr lang="ru-RU" dirty="0"/>
              <a:t>Номер/название блока </a:t>
            </a:r>
          </a:p>
        </p:txBody>
      </p:sp>
    </p:spTree>
    <p:extLst>
      <p:ext uri="{BB962C8B-B14F-4D97-AF65-F5344CB8AC3E}">
        <p14:creationId xmlns:p14="http://schemas.microsoft.com/office/powerpoint/2010/main" val="3015726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7430" y="545939"/>
            <a:ext cx="8013170" cy="725347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59896" y="1448979"/>
            <a:ext cx="6444729" cy="46800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97430" y="1448978"/>
            <a:ext cx="4274434" cy="468005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8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6356350"/>
            <a:ext cx="7908925" cy="365125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Номер/название модуля </a:t>
            </a:r>
            <a:r>
              <a:rPr lang="en-US" dirty="0"/>
              <a:t>| </a:t>
            </a:r>
            <a:r>
              <a:rPr lang="ru-RU" dirty="0"/>
              <a:t>Номер/название блока </a:t>
            </a:r>
          </a:p>
        </p:txBody>
      </p:sp>
    </p:spTree>
    <p:extLst>
      <p:ext uri="{BB962C8B-B14F-4D97-AF65-F5344CB8AC3E}">
        <p14:creationId xmlns:p14="http://schemas.microsoft.com/office/powerpoint/2010/main" val="3769671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идео + заголовок и объект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75982" y="548968"/>
            <a:ext cx="5220058" cy="990011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75981" y="1718982"/>
            <a:ext cx="7290081" cy="441004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335936" y="2798993"/>
            <a:ext cx="33300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</a:rPr>
              <a:t>НЕ ИСПОЛЬЗОВАТЬ</a:t>
            </a:r>
          </a:p>
        </p:txBody>
      </p:sp>
      <p:sp>
        <p:nvSpPr>
          <p:cNvPr id="6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1316058" y="6356350"/>
            <a:ext cx="450004" cy="365125"/>
          </a:xfrm>
        </p:spPr>
        <p:txBody>
          <a:bodyPr/>
          <a:lstStyle/>
          <a:p>
            <a:fld id="{290FB0DE-8D94-4767-991F-04216DFF01F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 hasCustomPrompt="1"/>
          </p:nvPr>
        </p:nvSpPr>
        <p:spPr>
          <a:xfrm>
            <a:off x="4475982" y="6356350"/>
            <a:ext cx="6750076" cy="365125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Номер/название модуля </a:t>
            </a:r>
            <a:r>
              <a:rPr lang="en-US" dirty="0"/>
              <a:t>| </a:t>
            </a:r>
            <a:r>
              <a:rPr lang="ru-RU" dirty="0"/>
              <a:t>Номер/название блока </a:t>
            </a:r>
          </a:p>
        </p:txBody>
      </p:sp>
    </p:spTree>
    <p:extLst>
      <p:ext uri="{BB962C8B-B14F-4D97-AF65-F5344CB8AC3E}">
        <p14:creationId xmlns:p14="http://schemas.microsoft.com/office/powerpoint/2010/main" val="335455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557954"/>
            <a:ext cx="8023225" cy="72005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59896" y="1448978"/>
            <a:ext cx="6444729" cy="46800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87375" y="1448977"/>
            <a:ext cx="4284489" cy="468005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8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6356350"/>
            <a:ext cx="7908925" cy="365125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Номер/название модуля </a:t>
            </a:r>
            <a:r>
              <a:rPr lang="en-US" dirty="0"/>
              <a:t>| </a:t>
            </a:r>
            <a:r>
              <a:rPr lang="ru-RU" dirty="0"/>
              <a:t>Номер/название блока </a:t>
            </a:r>
          </a:p>
        </p:txBody>
      </p:sp>
    </p:spTree>
    <p:extLst>
      <p:ext uri="{BB962C8B-B14F-4D97-AF65-F5344CB8AC3E}">
        <p14:creationId xmlns:p14="http://schemas.microsoft.com/office/powerpoint/2010/main" val="4198234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536574"/>
            <a:ext cx="7908925" cy="732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87375" y="1448978"/>
            <a:ext cx="11017250" cy="4680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CF352-453F-4415-BDE1-2AB62F12501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1964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72" r:id="rId6"/>
    <p:sldLayoutId id="2147483664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normalizeH="0" baseline="0">
          <a:solidFill>
            <a:srgbClr val="05336E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5336E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05336E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05336E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05336E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05336E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57">
          <p15:clr>
            <a:srgbClr val="F26B43"/>
          </p15:clr>
        </p15:guide>
        <p15:guide id="2" pos="52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39789" y="3573016"/>
            <a:ext cx="10514011" cy="903855"/>
          </a:xfrm>
        </p:spPr>
        <p:txBody>
          <a:bodyPr>
            <a:noAutofit/>
          </a:bodyPr>
          <a:lstStyle/>
          <a:p>
            <a:r>
              <a:rPr lang="ru-RU" sz="4000" dirty="0" smtClean="0"/>
              <a:t>Анализ алгоритмов оптимизации размещения Базовых </a:t>
            </a:r>
            <a:r>
              <a:rPr lang="ru-RU" sz="4000" dirty="0"/>
              <a:t>б</a:t>
            </a:r>
            <a:r>
              <a:rPr lang="ru-RU" sz="4000" dirty="0" smtClean="0"/>
              <a:t>локов для </a:t>
            </a:r>
            <a:r>
              <a:rPr lang="en-US" sz="4000" dirty="0" smtClean="0"/>
              <a:t>LLVM</a:t>
            </a:r>
            <a:endParaRPr lang="ru-RU" sz="4000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>
          <a:xfrm>
            <a:off x="911424" y="4797152"/>
            <a:ext cx="10514012" cy="1311424"/>
          </a:xfrm>
        </p:spPr>
        <p:txBody>
          <a:bodyPr>
            <a:noAutofit/>
          </a:bodyPr>
          <a:lstStyle/>
          <a:p>
            <a:r>
              <a:rPr lang="ru-RU" dirty="0" smtClean="0"/>
              <a:t>Китаев Иван, студент группы 9305</a:t>
            </a:r>
          </a:p>
          <a:p>
            <a:r>
              <a:rPr lang="ru-RU" dirty="0" smtClean="0"/>
              <a:t>Кафедра: ВТ</a:t>
            </a:r>
          </a:p>
          <a:p>
            <a:r>
              <a:rPr lang="ru-RU" dirty="0" smtClean="0"/>
              <a:t>Научный руководитель: к. т. н., доцент Пазников А.А.</a:t>
            </a:r>
          </a:p>
        </p:txBody>
      </p:sp>
    </p:spTree>
    <p:extLst>
      <p:ext uri="{BB962C8B-B14F-4D97-AF65-F5344CB8AC3E}">
        <p14:creationId xmlns:p14="http://schemas.microsoft.com/office/powerpoint/2010/main" val="124764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Llvm</a:t>
            </a:r>
            <a:r>
              <a:rPr lang="en-US" dirty="0" smtClean="0"/>
              <a:t>-BOLT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97430" y="1412776"/>
            <a:ext cx="6938730" cy="482453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LLVM</a:t>
            </a:r>
            <a:r>
              <a:rPr lang="ru-RU" sz="2000" dirty="0"/>
              <a:t>-</a:t>
            </a:r>
            <a:r>
              <a:rPr lang="en-US" sz="2000" dirty="0"/>
              <a:t>Bolt</a:t>
            </a:r>
            <a:r>
              <a:rPr lang="ru-RU" sz="2000" dirty="0"/>
              <a:t> (</a:t>
            </a:r>
            <a:r>
              <a:rPr lang="en-US" sz="2000" dirty="0"/>
              <a:t>Binary Optimization and Layout Tool</a:t>
            </a:r>
            <a:r>
              <a:rPr lang="ru-RU" sz="2000" dirty="0" smtClean="0"/>
              <a:t>) является инструментом, разработанным </a:t>
            </a:r>
            <a:r>
              <a:rPr lang="ru-RU" sz="2000" dirty="0"/>
              <a:t>на основе </a:t>
            </a:r>
            <a:r>
              <a:rPr lang="en-US" sz="2000" dirty="0"/>
              <a:t>LLVM</a:t>
            </a:r>
            <a:r>
              <a:rPr lang="ru-RU" sz="2000" dirty="0"/>
              <a:t>, который предназначен для оптимизации исполняемых файлов (бинарных файлов) на уровне машинного кода. Он был разработан с целью улучшить производительность и эффективность исполняемых файлов, особенно в контексте приложений с большим объемом кода.</a:t>
            </a:r>
          </a:p>
          <a:p>
            <a:pPr>
              <a:lnSpc>
                <a:spcPct val="100000"/>
              </a:lnSpc>
            </a:pPr>
            <a:endParaRPr lang="ru-RU" sz="2000" dirty="0" smtClean="0"/>
          </a:p>
          <a:p>
            <a:pPr>
              <a:lnSpc>
                <a:spcPct val="100000"/>
              </a:lnSpc>
            </a:pPr>
            <a:r>
              <a:rPr lang="ru-RU" sz="2000" dirty="0"/>
              <a:t>LLVM-BOLT применяет различные оптимизации, такие как расстановка функций, выравнивание базовых блоков, применение </a:t>
            </a:r>
            <a:r>
              <a:rPr lang="ru-RU" sz="2000" dirty="0" err="1"/>
              <a:t>инлайнинга</a:t>
            </a:r>
            <a:r>
              <a:rPr lang="ru-RU" sz="2000" dirty="0"/>
              <a:t> и другие техники, чтобы повысить производительность кода. Он также выполняет анализ производительности для определения наиболее выгодных оптимизаций</a:t>
            </a:r>
            <a:r>
              <a:rPr lang="ru-RU" sz="2400" dirty="0"/>
              <a:t>.</a:t>
            </a:r>
            <a:endParaRPr lang="ru-RU" sz="2400" dirty="0" smtClean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pPr/>
              <a:t>10</a:t>
            </a:fld>
            <a:endParaRPr lang="ru-RU" dirty="0"/>
          </a:p>
        </p:txBody>
      </p:sp>
      <p:pic>
        <p:nvPicPr>
          <p:cNvPr id="6" name="Рисунок 5"/>
          <p:cNvPicPr/>
          <p:nvPr/>
        </p:nvPicPr>
        <p:blipFill rotWithShape="1">
          <a:blip r:embed="rId2"/>
          <a:srcRect l="-434" t="3478" r="44690" b="58723"/>
          <a:stretch/>
        </p:blipFill>
        <p:spPr>
          <a:xfrm>
            <a:off x="7320136" y="1412776"/>
            <a:ext cx="4652825" cy="1440160"/>
          </a:xfrm>
          <a:prstGeom prst="rect">
            <a:avLst/>
          </a:prstGeom>
        </p:spPr>
      </p:pic>
      <p:sp>
        <p:nvSpPr>
          <p:cNvPr id="9" name="Текст 3"/>
          <p:cNvSpPr>
            <a:spLocks noGrp="1"/>
          </p:cNvSpPr>
          <p:nvPr>
            <p:ph type="body" sz="half" idx="2"/>
          </p:nvPr>
        </p:nvSpPr>
        <p:spPr>
          <a:xfrm>
            <a:off x="7844869" y="2916541"/>
            <a:ext cx="3752800" cy="67999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dirty="0"/>
              <a:t>В</a:t>
            </a:r>
            <a:r>
              <a:rPr lang="ru-RU" sz="2000" dirty="0" smtClean="0"/>
              <a:t>ывод </a:t>
            </a:r>
            <a:r>
              <a:rPr lang="ru-RU" sz="2000" dirty="0"/>
              <a:t>информации о версии </a:t>
            </a:r>
            <a:r>
              <a:rPr lang="en-US" sz="2000" dirty="0"/>
              <a:t>LLVM</a:t>
            </a:r>
            <a:r>
              <a:rPr lang="ru-RU" sz="2000" dirty="0"/>
              <a:t>-</a:t>
            </a:r>
            <a:r>
              <a:rPr lang="en-US" sz="2000" dirty="0"/>
              <a:t>BOLT</a:t>
            </a:r>
            <a:endParaRPr lang="ru-RU" sz="3200" dirty="0" smtClean="0"/>
          </a:p>
        </p:txBody>
      </p:sp>
    </p:spTree>
    <p:extLst>
      <p:ext uri="{BB962C8B-B14F-4D97-AF65-F5344CB8AC3E}">
        <p14:creationId xmlns:p14="http://schemas.microsoft.com/office/powerpoint/2010/main" val="332743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587375" y="1268760"/>
            <a:ext cx="11017250" cy="486027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sz="2000" dirty="0" smtClean="0"/>
              <a:t>В качестве тестовой программы был выбран </a:t>
            </a:r>
            <a:r>
              <a:rPr lang="ru-RU" sz="2000" dirty="0" err="1" smtClean="0"/>
              <a:t>бенчманк</a:t>
            </a:r>
            <a:r>
              <a:rPr lang="ru-RU" sz="2000" dirty="0" smtClean="0"/>
              <a:t> </a:t>
            </a:r>
            <a:r>
              <a:rPr lang="ru-RU" sz="2000" dirty="0"/>
              <a:t>531.deepsjeng_r</a:t>
            </a:r>
            <a:r>
              <a:rPr lang="ru-RU" sz="2000" dirty="0" smtClean="0"/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 smtClean="0"/>
              <a:t>Deeps </a:t>
            </a:r>
            <a:r>
              <a:rPr lang="en-US" sz="2000" dirty="0" err="1" smtClean="0"/>
              <a:t>Jeng</a:t>
            </a:r>
            <a:r>
              <a:rPr lang="en-US" sz="2000" dirty="0" smtClean="0"/>
              <a:t> – </a:t>
            </a:r>
            <a:r>
              <a:rPr lang="ru-RU" sz="2000" dirty="0" smtClean="0"/>
              <a:t>это </a:t>
            </a:r>
            <a:r>
              <a:rPr lang="ru-RU" sz="2000" dirty="0"/>
              <a:t>переработанная версия старой программы </a:t>
            </a:r>
            <a:r>
              <a:rPr lang="ru-RU" sz="2000" dirty="0" err="1"/>
              <a:t>Sjeng-Free</a:t>
            </a:r>
            <a:r>
              <a:rPr lang="ru-RU" sz="2000" dirty="0"/>
              <a:t>, ориентированная на достижение максимально возможной силы </a:t>
            </a:r>
            <a:r>
              <a:rPr lang="ru-RU" sz="2000" dirty="0" smtClean="0"/>
              <a:t>игры</a:t>
            </a:r>
            <a:r>
              <a:rPr lang="en-US" sz="2000" dirty="0"/>
              <a:t> </a:t>
            </a:r>
            <a:r>
              <a:rPr lang="ru-RU" sz="2000" dirty="0" smtClean="0"/>
              <a:t>в шахматы.</a:t>
            </a:r>
            <a:endParaRPr lang="en-US" sz="2000" dirty="0" smtClean="0"/>
          </a:p>
          <a:p>
            <a:pPr marL="0" indent="0">
              <a:lnSpc>
                <a:spcPct val="120000"/>
              </a:lnSpc>
              <a:buNone/>
            </a:pPr>
            <a:endParaRPr lang="en-US" sz="2000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ru-RU" sz="2000" dirty="0" smtClean="0"/>
              <a:t>Данный </a:t>
            </a:r>
            <a:r>
              <a:rPr lang="ru-RU" sz="2000" dirty="0" err="1" smtClean="0"/>
              <a:t>бенчмарк</a:t>
            </a:r>
            <a:r>
              <a:rPr lang="ru-RU" sz="2000" dirty="0" smtClean="0"/>
              <a:t> имеет 3 вида нагрузки</a:t>
            </a:r>
            <a:r>
              <a:rPr lang="en-US" sz="2000" dirty="0" smtClean="0"/>
              <a:t>:</a:t>
            </a:r>
          </a:p>
          <a:p>
            <a:pPr lvl="0">
              <a:lnSpc>
                <a:spcPct val="120000"/>
              </a:lnSpc>
            </a:pPr>
            <a:r>
              <a:rPr lang="en-US" sz="2000" dirty="0" smtClean="0"/>
              <a:t>test </a:t>
            </a:r>
            <a:r>
              <a:rPr lang="ru-RU" sz="2000" dirty="0"/>
              <a:t>– минимальная нагрузка</a:t>
            </a:r>
            <a:r>
              <a:rPr lang="en-US" sz="2000" dirty="0"/>
              <a:t>;</a:t>
            </a:r>
            <a:endParaRPr lang="ru-RU" sz="2000" dirty="0"/>
          </a:p>
          <a:p>
            <a:pPr lvl="0">
              <a:lnSpc>
                <a:spcPct val="120000"/>
              </a:lnSpc>
            </a:pPr>
            <a:r>
              <a:rPr lang="en-US" sz="2000" dirty="0"/>
              <a:t>train – </a:t>
            </a:r>
            <a:r>
              <a:rPr lang="ru-RU" sz="2000" dirty="0"/>
              <a:t>средняя нагрузка</a:t>
            </a:r>
            <a:r>
              <a:rPr lang="en-US" sz="2000" dirty="0"/>
              <a:t>;</a:t>
            </a:r>
            <a:endParaRPr lang="ru-RU" sz="2000" dirty="0"/>
          </a:p>
          <a:p>
            <a:pPr lvl="0">
              <a:lnSpc>
                <a:spcPct val="120000"/>
              </a:lnSpc>
            </a:pPr>
            <a:r>
              <a:rPr lang="en-US" sz="2000" dirty="0" err="1"/>
              <a:t>refrate</a:t>
            </a:r>
            <a:r>
              <a:rPr lang="en-US" sz="2000" dirty="0"/>
              <a:t> – </a:t>
            </a:r>
            <a:r>
              <a:rPr lang="ru-RU" sz="2000" dirty="0"/>
              <a:t>высокая нагрузка</a:t>
            </a:r>
            <a:r>
              <a:rPr lang="en-US" sz="2000" dirty="0"/>
              <a:t>;</a:t>
            </a:r>
            <a:endParaRPr lang="ru-RU" sz="2000" dirty="0"/>
          </a:p>
          <a:p>
            <a:pPr>
              <a:lnSpc>
                <a:spcPct val="120000"/>
              </a:lnSpc>
            </a:pPr>
            <a:endParaRPr lang="ru-RU" sz="20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ru-RU" dirty="0" smtClean="0"/>
              <a:t>Сборка тестовых программ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20" y="3698895"/>
            <a:ext cx="5791631" cy="1526705"/>
          </a:xfrm>
          <a:prstGeom prst="rect">
            <a:avLst/>
          </a:prstGeom>
        </p:spPr>
      </p:pic>
      <p:sp>
        <p:nvSpPr>
          <p:cNvPr id="7" name="Объект 1"/>
          <p:cNvSpPr txBox="1">
            <a:spLocks/>
          </p:cNvSpPr>
          <p:nvPr/>
        </p:nvSpPr>
        <p:spPr>
          <a:xfrm>
            <a:off x="6851976" y="5225600"/>
            <a:ext cx="4348113" cy="589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5336E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5336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5336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5336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5336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ru-RU" sz="2000" dirty="0" smtClean="0"/>
              <a:t>Путь к файлам нагрузки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92913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87375" y="517564"/>
            <a:ext cx="8172921" cy="936104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ru-RU" dirty="0"/>
              <a:t>Демонстрация </a:t>
            </a:r>
            <a:r>
              <a:rPr lang="ru-RU" dirty="0" smtClean="0"/>
              <a:t>результатов тестирования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8400255" y="1453668"/>
            <a:ext cx="3204369" cy="4675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 smtClean="0"/>
              <a:t>Кроме 4х опций алгоритма </a:t>
            </a:r>
            <a:r>
              <a:rPr lang="en-US" sz="2000" dirty="0" smtClean="0"/>
              <a:t>Reorder-Blocks</a:t>
            </a:r>
            <a:r>
              <a:rPr lang="ru-RU" sz="2000" dirty="0" smtClean="0"/>
              <a:t>, алгоритмов </a:t>
            </a:r>
            <a:r>
              <a:rPr lang="en-US" sz="2000" dirty="0" smtClean="0"/>
              <a:t>Split-All-Cold </a:t>
            </a:r>
            <a:r>
              <a:rPr lang="ru-RU" sz="2000" dirty="0" smtClean="0"/>
              <a:t>и</a:t>
            </a:r>
            <a:r>
              <a:rPr lang="en-US" sz="2000" dirty="0" smtClean="0"/>
              <a:t> Align-Blocks </a:t>
            </a:r>
            <a:r>
              <a:rPr lang="ru-RU" sz="2000" dirty="0" smtClean="0"/>
              <a:t>для тестирования была выбрана комбинация </a:t>
            </a:r>
            <a:r>
              <a:rPr lang="en-US" sz="2000" dirty="0" smtClean="0"/>
              <a:t>Reorder-Blocks</a:t>
            </a:r>
            <a:r>
              <a:rPr lang="ru-RU" sz="2000" dirty="0" smtClean="0"/>
              <a:t>:</a:t>
            </a:r>
            <a:r>
              <a:rPr lang="en-US" sz="2000" dirty="0" err="1" smtClean="0"/>
              <a:t>ext</a:t>
            </a:r>
            <a:r>
              <a:rPr lang="en-US" sz="2000" dirty="0" smtClean="0"/>
              <a:t>-tsp </a:t>
            </a:r>
            <a:r>
              <a:rPr lang="en-US" sz="2000" dirty="0"/>
              <a:t>+ </a:t>
            </a:r>
            <a:r>
              <a:rPr lang="en-US" sz="2000" dirty="0" smtClean="0"/>
              <a:t>Split-All-Cold.</a:t>
            </a:r>
          </a:p>
          <a:p>
            <a:pPr marL="0" indent="0">
              <a:buNone/>
            </a:pPr>
            <a:r>
              <a:rPr lang="ru-RU" sz="2000" dirty="0" smtClean="0"/>
              <a:t>Эта комбинация показала наилучший результат, дав на средней нагрузке прирост в 5,8%</a:t>
            </a:r>
            <a:endParaRPr lang="ru-RU" sz="20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75" y="1453668"/>
            <a:ext cx="7679711" cy="458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07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 smtClean="0"/>
              <a:t>Лучшие результаты:</a:t>
            </a:r>
          </a:p>
          <a:p>
            <a:pPr>
              <a:lnSpc>
                <a:spcPct val="100000"/>
              </a:lnSpc>
            </a:pPr>
            <a:r>
              <a:rPr lang="ru-RU" sz="2000" dirty="0" smtClean="0"/>
              <a:t>Связка </a:t>
            </a:r>
            <a:r>
              <a:rPr lang="ru-RU" sz="2000" dirty="0"/>
              <a:t>алгоритмов </a:t>
            </a:r>
            <a:r>
              <a:rPr lang="en-US" sz="2000" dirty="0"/>
              <a:t>Reorder</a:t>
            </a:r>
            <a:r>
              <a:rPr lang="ru-RU" sz="2000" dirty="0"/>
              <a:t>-</a:t>
            </a:r>
            <a:r>
              <a:rPr lang="en-US" sz="2000" dirty="0"/>
              <a:t>Blocks </a:t>
            </a:r>
            <a:r>
              <a:rPr lang="ru-RU" sz="2000" dirty="0"/>
              <a:t>с опцией </a:t>
            </a:r>
            <a:r>
              <a:rPr lang="en-US" sz="2000" dirty="0" err="1"/>
              <a:t>ext</a:t>
            </a:r>
            <a:r>
              <a:rPr lang="ru-RU" sz="2000" dirty="0"/>
              <a:t>-</a:t>
            </a:r>
            <a:r>
              <a:rPr lang="en-US" sz="2000" dirty="0"/>
              <a:t>tsp</a:t>
            </a:r>
            <a:r>
              <a:rPr lang="ru-RU" sz="2000" dirty="0"/>
              <a:t> и </a:t>
            </a:r>
            <a:r>
              <a:rPr lang="en-US" sz="2000" dirty="0"/>
              <a:t>Split</a:t>
            </a:r>
            <a:r>
              <a:rPr lang="ru-RU" sz="2000" dirty="0"/>
              <a:t>-</a:t>
            </a:r>
            <a:r>
              <a:rPr lang="en-US" sz="2000" dirty="0"/>
              <a:t>All</a:t>
            </a:r>
            <a:r>
              <a:rPr lang="ru-RU" sz="2000" dirty="0"/>
              <a:t>-</a:t>
            </a:r>
            <a:r>
              <a:rPr lang="en-US" sz="2000" dirty="0" smtClean="0"/>
              <a:t>Cold</a:t>
            </a:r>
            <a:r>
              <a:rPr lang="ru-RU" sz="2000" dirty="0" smtClean="0"/>
              <a:t> (</a:t>
            </a:r>
            <a:r>
              <a:rPr lang="en-US" sz="2000" dirty="0" smtClean="0"/>
              <a:t>test – 2,7%, train – 5,8%, </a:t>
            </a:r>
            <a:r>
              <a:rPr lang="en-US" sz="2000" dirty="0" err="1" smtClean="0"/>
              <a:t>refrate</a:t>
            </a:r>
            <a:r>
              <a:rPr lang="en-US" sz="2000" dirty="0" smtClean="0"/>
              <a:t> – 1,9%</a:t>
            </a:r>
            <a:r>
              <a:rPr lang="ru-RU" sz="2000" dirty="0" smtClean="0"/>
              <a:t>);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Опция </a:t>
            </a:r>
            <a:r>
              <a:rPr lang="en-US" sz="2000" dirty="0"/>
              <a:t>branch</a:t>
            </a:r>
            <a:r>
              <a:rPr lang="ru-RU" sz="2000" dirty="0"/>
              <a:t>-</a:t>
            </a:r>
            <a:r>
              <a:rPr lang="en-US" sz="2000" dirty="0"/>
              <a:t>predictor</a:t>
            </a:r>
            <a:r>
              <a:rPr lang="ru-RU" sz="2000" dirty="0"/>
              <a:t> алгоритма </a:t>
            </a:r>
            <a:r>
              <a:rPr lang="en-US" sz="2000" dirty="0"/>
              <a:t>Reorder</a:t>
            </a:r>
            <a:r>
              <a:rPr lang="ru-RU" sz="2000" dirty="0"/>
              <a:t>-</a:t>
            </a:r>
            <a:r>
              <a:rPr lang="en-US" sz="2000" dirty="0" smtClean="0"/>
              <a:t>Blocks </a:t>
            </a:r>
            <a:r>
              <a:rPr lang="ru-RU" sz="2000" dirty="0"/>
              <a:t>(</a:t>
            </a:r>
            <a:r>
              <a:rPr lang="en-US" sz="2000" dirty="0"/>
              <a:t>test – </a:t>
            </a:r>
            <a:r>
              <a:rPr lang="en-US" sz="2000" dirty="0" smtClean="0"/>
              <a:t>2,9%, </a:t>
            </a:r>
            <a:r>
              <a:rPr lang="en-US" sz="2000" dirty="0"/>
              <a:t>train – </a:t>
            </a:r>
            <a:r>
              <a:rPr lang="en-US" sz="2000" dirty="0" smtClean="0"/>
              <a:t>4,1%, </a:t>
            </a:r>
            <a:r>
              <a:rPr lang="en-US" sz="2000" dirty="0" err="1"/>
              <a:t>refrate</a:t>
            </a:r>
            <a:r>
              <a:rPr lang="en-US" sz="2000" dirty="0"/>
              <a:t> – </a:t>
            </a:r>
            <a:r>
              <a:rPr lang="en-US" sz="2000" dirty="0" smtClean="0"/>
              <a:t>0,7%</a:t>
            </a:r>
            <a:r>
              <a:rPr lang="ru-RU" sz="2000" dirty="0"/>
              <a:t>)</a:t>
            </a:r>
            <a:r>
              <a:rPr lang="ru-RU" sz="2000" dirty="0" smtClean="0"/>
              <a:t>;</a:t>
            </a:r>
          </a:p>
          <a:p>
            <a:pPr>
              <a:lnSpc>
                <a:spcPct val="100000"/>
              </a:lnSpc>
            </a:pPr>
            <a:r>
              <a:rPr lang="ru-RU" sz="2000" dirty="0"/>
              <a:t>Опция </a:t>
            </a:r>
            <a:r>
              <a:rPr lang="en-US" sz="2000" dirty="0" err="1"/>
              <a:t>ext</a:t>
            </a:r>
            <a:r>
              <a:rPr lang="ru-RU" sz="2000" dirty="0"/>
              <a:t>-</a:t>
            </a:r>
            <a:r>
              <a:rPr lang="en-US" sz="2000" dirty="0"/>
              <a:t>tsp </a:t>
            </a:r>
            <a:r>
              <a:rPr lang="ru-RU" sz="2000" dirty="0"/>
              <a:t>алгоритма </a:t>
            </a:r>
            <a:r>
              <a:rPr lang="en-US" sz="2000" dirty="0"/>
              <a:t>Reorder</a:t>
            </a:r>
            <a:r>
              <a:rPr lang="ru-RU" sz="2000" dirty="0"/>
              <a:t>-</a:t>
            </a:r>
            <a:r>
              <a:rPr lang="en-US" sz="2000" dirty="0" smtClean="0"/>
              <a:t>Blocks </a:t>
            </a:r>
            <a:r>
              <a:rPr lang="ru-RU" sz="2000" dirty="0"/>
              <a:t>(</a:t>
            </a:r>
            <a:r>
              <a:rPr lang="en-US" sz="2000" dirty="0"/>
              <a:t>test – </a:t>
            </a:r>
            <a:r>
              <a:rPr lang="en-US" sz="2000" dirty="0" smtClean="0"/>
              <a:t>2,5%, </a:t>
            </a:r>
            <a:r>
              <a:rPr lang="en-US" sz="2000" dirty="0"/>
              <a:t>train – </a:t>
            </a:r>
            <a:r>
              <a:rPr lang="en-US" sz="2000" dirty="0" smtClean="0"/>
              <a:t>2,8</a:t>
            </a:r>
            <a:r>
              <a:rPr lang="en-US" sz="2000" dirty="0"/>
              <a:t>%, </a:t>
            </a:r>
            <a:r>
              <a:rPr lang="en-US" sz="2000" dirty="0" err="1"/>
              <a:t>refrate</a:t>
            </a:r>
            <a:r>
              <a:rPr lang="en-US" sz="2000" dirty="0"/>
              <a:t> – </a:t>
            </a:r>
            <a:r>
              <a:rPr lang="en-US" sz="2000" dirty="0" smtClean="0"/>
              <a:t>1,3%</a:t>
            </a:r>
            <a:r>
              <a:rPr lang="ru-RU" sz="2000" dirty="0" smtClean="0"/>
              <a:t>)</a:t>
            </a:r>
            <a:r>
              <a:rPr lang="en-US" sz="2000" dirty="0" smtClean="0"/>
              <a:t>;</a:t>
            </a:r>
            <a:endParaRPr lang="ru-RU" sz="2000" dirty="0" smtClean="0"/>
          </a:p>
          <a:p>
            <a:pPr>
              <a:lnSpc>
                <a:spcPct val="100000"/>
              </a:lnSpc>
            </a:pPr>
            <a:r>
              <a:rPr lang="ru-RU" sz="2000" dirty="0" smtClean="0"/>
              <a:t>Опция </a:t>
            </a:r>
            <a:r>
              <a:rPr lang="en-US" sz="2000" dirty="0"/>
              <a:t>cache</a:t>
            </a:r>
            <a:r>
              <a:rPr lang="ru-RU" sz="2000" dirty="0"/>
              <a:t>+ алгоритма </a:t>
            </a:r>
            <a:r>
              <a:rPr lang="en-US" sz="2000" dirty="0"/>
              <a:t>Reorder</a:t>
            </a:r>
            <a:r>
              <a:rPr lang="ru-RU" sz="2000" dirty="0"/>
              <a:t>-</a:t>
            </a:r>
            <a:r>
              <a:rPr lang="en-US" sz="2000" dirty="0" smtClean="0"/>
              <a:t>Blocks </a:t>
            </a:r>
            <a:r>
              <a:rPr lang="ru-RU" sz="2000" dirty="0"/>
              <a:t>(</a:t>
            </a:r>
            <a:r>
              <a:rPr lang="en-US" sz="2000" dirty="0"/>
              <a:t>test – </a:t>
            </a:r>
            <a:r>
              <a:rPr lang="en-US" sz="2000" dirty="0" smtClean="0"/>
              <a:t>2,1%, </a:t>
            </a:r>
            <a:r>
              <a:rPr lang="en-US" sz="2000" dirty="0"/>
              <a:t>train – </a:t>
            </a:r>
            <a:r>
              <a:rPr lang="en-US" sz="2000" dirty="0" smtClean="0"/>
              <a:t>3,1%, </a:t>
            </a:r>
            <a:r>
              <a:rPr lang="en-US" sz="2000" dirty="0" err="1"/>
              <a:t>refrate</a:t>
            </a:r>
            <a:r>
              <a:rPr lang="en-US" sz="2000" dirty="0"/>
              <a:t> – </a:t>
            </a:r>
            <a:r>
              <a:rPr lang="en-US" sz="2000" dirty="0" smtClean="0"/>
              <a:t>0,5%</a:t>
            </a:r>
            <a:r>
              <a:rPr lang="ru-RU" sz="2000" dirty="0" smtClean="0"/>
              <a:t>)</a:t>
            </a:r>
            <a:r>
              <a:rPr lang="en-US" sz="2000" dirty="0" smtClean="0"/>
              <a:t>;</a:t>
            </a:r>
            <a:endParaRPr lang="ru-RU" sz="20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 smtClean="0"/>
              <a:t>Худшие результаты:</a:t>
            </a:r>
            <a:endParaRPr lang="en-US" sz="2000" dirty="0" smtClean="0"/>
          </a:p>
          <a:p>
            <a:pPr>
              <a:lnSpc>
                <a:spcPct val="100000"/>
              </a:lnSpc>
            </a:pPr>
            <a:r>
              <a:rPr lang="ru-RU" sz="2000" dirty="0"/>
              <a:t>Алгоритм </a:t>
            </a:r>
            <a:r>
              <a:rPr lang="en-US" sz="2000" dirty="0"/>
              <a:t>Align</a:t>
            </a:r>
            <a:r>
              <a:rPr lang="ru-RU" sz="2000" dirty="0"/>
              <a:t>-</a:t>
            </a:r>
            <a:r>
              <a:rPr lang="en-US" sz="2000" dirty="0"/>
              <a:t>Blocks </a:t>
            </a:r>
            <a:r>
              <a:rPr lang="ru-RU" sz="2000" dirty="0"/>
              <a:t>(</a:t>
            </a:r>
            <a:r>
              <a:rPr lang="en-US" sz="2000" dirty="0"/>
              <a:t>test – </a:t>
            </a:r>
            <a:r>
              <a:rPr lang="ru-RU" sz="2000" dirty="0" err="1" smtClean="0"/>
              <a:t>ухудш</a:t>
            </a:r>
            <a:r>
              <a:rPr lang="ru-RU" sz="2000" dirty="0" smtClean="0"/>
              <a:t>. на </a:t>
            </a:r>
            <a:r>
              <a:rPr lang="ru-RU" sz="2000" dirty="0"/>
              <a:t>0</a:t>
            </a:r>
            <a:r>
              <a:rPr lang="en-US" sz="2000" dirty="0" smtClean="0"/>
              <a:t>,</a:t>
            </a:r>
            <a:r>
              <a:rPr lang="ru-RU" sz="2000" dirty="0" smtClean="0"/>
              <a:t>9</a:t>
            </a:r>
            <a:r>
              <a:rPr lang="en-US" sz="2000" dirty="0" smtClean="0"/>
              <a:t>%, </a:t>
            </a:r>
            <a:r>
              <a:rPr lang="en-US" sz="2000" dirty="0"/>
              <a:t>train – </a:t>
            </a:r>
            <a:r>
              <a:rPr lang="ru-RU" sz="2000" dirty="0" smtClean="0"/>
              <a:t>2</a:t>
            </a:r>
            <a:r>
              <a:rPr lang="en-US" sz="2000" dirty="0" smtClean="0"/>
              <a:t>,8</a:t>
            </a:r>
            <a:r>
              <a:rPr lang="en-US" sz="2000" dirty="0"/>
              <a:t>%, </a:t>
            </a:r>
            <a:r>
              <a:rPr lang="en-US" sz="2000" dirty="0" err="1"/>
              <a:t>refrate</a:t>
            </a:r>
            <a:r>
              <a:rPr lang="en-US" sz="2000" dirty="0"/>
              <a:t> – </a:t>
            </a:r>
            <a:r>
              <a:rPr lang="en-US" sz="2000" dirty="0" smtClean="0"/>
              <a:t>1,</a:t>
            </a:r>
            <a:r>
              <a:rPr lang="ru-RU" sz="2000" dirty="0" smtClean="0"/>
              <a:t>4</a:t>
            </a:r>
            <a:r>
              <a:rPr lang="en-US" sz="2000" dirty="0" smtClean="0"/>
              <a:t>%</a:t>
            </a:r>
            <a:r>
              <a:rPr lang="ru-RU" sz="2000" dirty="0"/>
              <a:t>)</a:t>
            </a:r>
            <a:r>
              <a:rPr lang="en-US" sz="2000" dirty="0" smtClean="0"/>
              <a:t>;</a:t>
            </a:r>
          </a:p>
          <a:p>
            <a:pPr>
              <a:lnSpc>
                <a:spcPct val="100000"/>
              </a:lnSpc>
            </a:pPr>
            <a:r>
              <a:rPr lang="ru-RU" sz="2000" dirty="0" smtClean="0"/>
              <a:t>Алгоритм </a:t>
            </a:r>
            <a:r>
              <a:rPr lang="en-US" sz="2000" dirty="0"/>
              <a:t>Split</a:t>
            </a:r>
            <a:r>
              <a:rPr lang="ru-RU" sz="2000" dirty="0"/>
              <a:t>-</a:t>
            </a:r>
            <a:r>
              <a:rPr lang="en-US" sz="2000" dirty="0"/>
              <a:t>All</a:t>
            </a:r>
            <a:r>
              <a:rPr lang="ru-RU" sz="2000" dirty="0"/>
              <a:t>-</a:t>
            </a:r>
            <a:r>
              <a:rPr lang="en-US" sz="2000" dirty="0" smtClean="0"/>
              <a:t>Cold </a:t>
            </a:r>
            <a:r>
              <a:rPr lang="ru-RU" sz="2000" dirty="0"/>
              <a:t>(</a:t>
            </a:r>
            <a:r>
              <a:rPr lang="en-US" sz="2000" dirty="0"/>
              <a:t>test – </a:t>
            </a:r>
            <a:r>
              <a:rPr lang="ru-RU" sz="2000" dirty="0" err="1" smtClean="0"/>
              <a:t>ухудш</a:t>
            </a:r>
            <a:r>
              <a:rPr lang="ru-RU" sz="2000" dirty="0" smtClean="0"/>
              <a:t>. на </a:t>
            </a:r>
            <a:r>
              <a:rPr lang="en-US" sz="2000" dirty="0" smtClean="0"/>
              <a:t>2,</a:t>
            </a:r>
            <a:r>
              <a:rPr lang="ru-RU" sz="2000" dirty="0" smtClean="0"/>
              <a:t>8</a:t>
            </a:r>
            <a:r>
              <a:rPr lang="en-US" sz="2000" dirty="0" smtClean="0"/>
              <a:t>%, </a:t>
            </a:r>
            <a:r>
              <a:rPr lang="en-US" sz="2000" dirty="0"/>
              <a:t>train – </a:t>
            </a:r>
            <a:r>
              <a:rPr lang="ru-RU" sz="2000" dirty="0" smtClean="0"/>
              <a:t>3</a:t>
            </a:r>
            <a:r>
              <a:rPr lang="en-US" sz="2000" dirty="0" smtClean="0"/>
              <a:t>,</a:t>
            </a:r>
            <a:r>
              <a:rPr lang="ru-RU" sz="2000" dirty="0" smtClean="0"/>
              <a:t>4</a:t>
            </a:r>
            <a:r>
              <a:rPr lang="en-US" sz="2000" dirty="0" smtClean="0"/>
              <a:t>%, </a:t>
            </a:r>
            <a:r>
              <a:rPr lang="en-US" sz="2000" dirty="0" err="1"/>
              <a:t>refrate</a:t>
            </a:r>
            <a:r>
              <a:rPr lang="en-US" sz="2000" dirty="0"/>
              <a:t> – </a:t>
            </a:r>
            <a:r>
              <a:rPr lang="ru-RU" sz="2000" dirty="0" smtClean="0"/>
              <a:t>0</a:t>
            </a:r>
            <a:r>
              <a:rPr lang="en-US" sz="2000" dirty="0" smtClean="0"/>
              <a:t>,</a:t>
            </a:r>
            <a:r>
              <a:rPr lang="ru-RU" sz="2000" dirty="0" smtClean="0"/>
              <a:t>1</a:t>
            </a:r>
            <a:r>
              <a:rPr lang="en-US" sz="2000" dirty="0" smtClean="0"/>
              <a:t>%</a:t>
            </a:r>
            <a:r>
              <a:rPr lang="ru-RU" sz="2000" dirty="0" smtClean="0"/>
              <a:t>)</a:t>
            </a:r>
            <a:r>
              <a:rPr lang="en-US" sz="2000" dirty="0" smtClean="0"/>
              <a:t>;</a:t>
            </a:r>
          </a:p>
          <a:p>
            <a:pPr>
              <a:lnSpc>
                <a:spcPct val="100000"/>
              </a:lnSpc>
            </a:pPr>
            <a:r>
              <a:rPr lang="ru-RU" sz="2000" dirty="0" smtClean="0"/>
              <a:t>Опция </a:t>
            </a:r>
            <a:r>
              <a:rPr lang="en-US" sz="2000" dirty="0" smtClean="0"/>
              <a:t>cluster</a:t>
            </a:r>
            <a:r>
              <a:rPr lang="ru-RU" sz="2000" dirty="0" smtClean="0"/>
              <a:t>-</a:t>
            </a:r>
            <a:r>
              <a:rPr lang="en-US" sz="2000" dirty="0" smtClean="0"/>
              <a:t>shuffle </a:t>
            </a:r>
            <a:r>
              <a:rPr lang="ru-RU" sz="2000" dirty="0" smtClean="0"/>
              <a:t>алгоритма </a:t>
            </a:r>
            <a:r>
              <a:rPr lang="en-US" sz="2000" dirty="0" smtClean="0"/>
              <a:t>Reorder</a:t>
            </a:r>
            <a:r>
              <a:rPr lang="ru-RU" sz="2000" dirty="0" smtClean="0"/>
              <a:t>-</a:t>
            </a:r>
            <a:r>
              <a:rPr lang="en-US" sz="2000" dirty="0" smtClean="0"/>
              <a:t>Blocks</a:t>
            </a:r>
            <a:r>
              <a:rPr lang="ru-RU" sz="2000" dirty="0" smtClean="0"/>
              <a:t> (</a:t>
            </a:r>
            <a:r>
              <a:rPr lang="en-US" sz="2000" dirty="0" smtClean="0"/>
              <a:t>test </a:t>
            </a:r>
            <a:r>
              <a:rPr lang="en-US" sz="2000" dirty="0"/>
              <a:t>– </a:t>
            </a:r>
            <a:r>
              <a:rPr lang="ru-RU" sz="2000" dirty="0"/>
              <a:t>1</a:t>
            </a:r>
            <a:r>
              <a:rPr lang="en-US" sz="2000" dirty="0" smtClean="0"/>
              <a:t>,</a:t>
            </a:r>
            <a:r>
              <a:rPr lang="ru-RU" sz="2000" dirty="0" smtClean="0"/>
              <a:t>8</a:t>
            </a:r>
            <a:r>
              <a:rPr lang="en-US" sz="2000" dirty="0" smtClean="0"/>
              <a:t>%, </a:t>
            </a:r>
            <a:r>
              <a:rPr lang="en-US" sz="2000" dirty="0"/>
              <a:t>train – </a:t>
            </a:r>
            <a:r>
              <a:rPr lang="ru-RU" sz="2000" dirty="0" err="1" smtClean="0"/>
              <a:t>ухудш</a:t>
            </a:r>
            <a:r>
              <a:rPr lang="ru-RU" sz="2000" dirty="0" smtClean="0"/>
              <a:t>. на 1</a:t>
            </a:r>
            <a:r>
              <a:rPr lang="en-US" sz="2000" dirty="0" smtClean="0"/>
              <a:t>,</a:t>
            </a:r>
            <a:r>
              <a:rPr lang="ru-RU" sz="2000" dirty="0" smtClean="0"/>
              <a:t>1</a:t>
            </a:r>
            <a:r>
              <a:rPr lang="en-US" sz="2000" dirty="0" smtClean="0"/>
              <a:t>%, </a:t>
            </a:r>
            <a:r>
              <a:rPr lang="en-US" sz="2000" dirty="0" err="1"/>
              <a:t>refrate</a:t>
            </a:r>
            <a:r>
              <a:rPr lang="en-US" sz="2000" dirty="0"/>
              <a:t> – </a:t>
            </a:r>
            <a:r>
              <a:rPr lang="ru-RU" sz="2000" dirty="0"/>
              <a:t>0</a:t>
            </a:r>
            <a:r>
              <a:rPr lang="en-US" sz="2000" dirty="0" smtClean="0"/>
              <a:t>,</a:t>
            </a:r>
            <a:r>
              <a:rPr lang="ru-RU" sz="2000" dirty="0"/>
              <a:t>4</a:t>
            </a:r>
            <a:r>
              <a:rPr lang="en-US" sz="2000" dirty="0" smtClean="0"/>
              <a:t>%</a:t>
            </a:r>
            <a:r>
              <a:rPr lang="ru-RU" sz="2000" dirty="0" smtClean="0"/>
              <a:t>)</a:t>
            </a:r>
            <a:r>
              <a:rPr lang="en-US" sz="2000" dirty="0" smtClean="0"/>
              <a:t>.</a:t>
            </a:r>
            <a:endParaRPr lang="ru-RU" sz="2000" dirty="0" smtClean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результатов тестирования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584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587375" y="1268760"/>
            <a:ext cx="11017250" cy="486027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Test – </a:t>
            </a:r>
            <a:r>
              <a:rPr lang="ru-RU" dirty="0" smtClean="0"/>
              <a:t>слабая нагрузка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ru-RU" dirty="0"/>
              <a:t>Демонстрация результатов работы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/>
          <p:cNvPicPr/>
          <p:nvPr/>
        </p:nvPicPr>
        <p:blipFill rotWithShape="1">
          <a:blip r:embed="rId2"/>
          <a:srcRect t="6848"/>
          <a:stretch/>
        </p:blipFill>
        <p:spPr>
          <a:xfrm>
            <a:off x="2936950" y="1844824"/>
            <a:ext cx="5532120" cy="391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4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587375" y="1196752"/>
            <a:ext cx="11017250" cy="493227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Train – </a:t>
            </a:r>
            <a:r>
              <a:rPr lang="ru-RU" dirty="0" smtClean="0"/>
              <a:t>средняя нагрузка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pPr/>
              <a:t>15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ru-RU" dirty="0"/>
              <a:t>Демонстрация результатов работы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/>
          <p:cNvPicPr/>
          <p:nvPr/>
        </p:nvPicPr>
        <p:blipFill rotWithShape="1">
          <a:blip r:embed="rId2"/>
          <a:srcRect t="9169"/>
          <a:stretch/>
        </p:blipFill>
        <p:spPr>
          <a:xfrm>
            <a:off x="2964269" y="1920590"/>
            <a:ext cx="5524500" cy="387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2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err="1" smtClean="0"/>
              <a:t>Refrate</a:t>
            </a:r>
            <a:r>
              <a:rPr lang="en-US" dirty="0" smtClean="0"/>
              <a:t> – </a:t>
            </a:r>
            <a:r>
              <a:rPr lang="ru-RU" dirty="0" smtClean="0"/>
              <a:t>высокая нагрузка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pPr/>
              <a:t>16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ru-RU" dirty="0"/>
              <a:t>Демонстрация результатов работы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/>
          <p:cNvPicPr/>
          <p:nvPr/>
        </p:nvPicPr>
        <p:blipFill rotWithShape="1">
          <a:blip r:embed="rId2"/>
          <a:srcRect t="8882"/>
          <a:stretch/>
        </p:blipFill>
        <p:spPr>
          <a:xfrm>
            <a:off x="3131820" y="2060848"/>
            <a:ext cx="5478780" cy="383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5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ru-RU" sz="2000" dirty="0" smtClean="0"/>
              <a:t>Был проведёт подробный </a:t>
            </a:r>
            <a:r>
              <a:rPr lang="ru-RU" sz="2000" dirty="0"/>
              <a:t>анализ по применению алгоритмов оптимизации размещения </a:t>
            </a:r>
            <a:r>
              <a:rPr lang="ru-RU" sz="2000" dirty="0" smtClean="0"/>
              <a:t>базовых </a:t>
            </a:r>
            <a:r>
              <a:rPr lang="ru-RU" sz="2000" dirty="0"/>
              <a:t>б</a:t>
            </a:r>
            <a:r>
              <a:rPr lang="ru-RU" sz="2000" dirty="0" smtClean="0"/>
              <a:t>локов </a:t>
            </a:r>
            <a:r>
              <a:rPr lang="ru-RU" sz="2000" dirty="0"/>
              <a:t>в </a:t>
            </a:r>
            <a:r>
              <a:rPr lang="en-US" sz="2000" dirty="0"/>
              <a:t>LLVM</a:t>
            </a:r>
            <a:r>
              <a:rPr lang="ru-RU" sz="2000" dirty="0"/>
              <a:t> к тестовым программам с разной нагрузкой. Для этого были применены инструменты </a:t>
            </a:r>
            <a:r>
              <a:rPr lang="ru-RU" sz="2000" dirty="0" smtClean="0"/>
              <a:t>оптимизации</a:t>
            </a:r>
            <a:r>
              <a:rPr lang="ru-RU" sz="2000" dirty="0"/>
              <a:t>, такие как </a:t>
            </a:r>
            <a:r>
              <a:rPr lang="en-US" sz="2000" dirty="0"/>
              <a:t>LLVM</a:t>
            </a:r>
            <a:r>
              <a:rPr lang="ru-RU" sz="2000" dirty="0"/>
              <a:t>, </a:t>
            </a:r>
            <a:r>
              <a:rPr lang="en-US" sz="2000" dirty="0"/>
              <a:t>BOLT</a:t>
            </a:r>
            <a:r>
              <a:rPr lang="ru-RU" sz="2000" dirty="0"/>
              <a:t> </a:t>
            </a:r>
            <a:r>
              <a:rPr lang="ru-RU" sz="2000" dirty="0" smtClean="0"/>
              <a:t>и опции, которые они используют</a:t>
            </a:r>
            <a:r>
              <a:rPr lang="en-US" sz="2000" dirty="0" smtClean="0"/>
              <a:t>;</a:t>
            </a:r>
            <a:endParaRPr lang="ru-RU" sz="2000" dirty="0" smtClean="0"/>
          </a:p>
          <a:p>
            <a:r>
              <a:rPr lang="ru-RU" sz="2000" dirty="0" smtClean="0"/>
              <a:t>Выполнено </a:t>
            </a:r>
            <a:r>
              <a:rPr lang="ru-RU" sz="2000" dirty="0" smtClean="0"/>
              <a:t>профилирование</a:t>
            </a:r>
            <a:r>
              <a:rPr lang="en-US" sz="2000" dirty="0" smtClean="0"/>
              <a:t>;</a:t>
            </a:r>
            <a:endParaRPr lang="ru-RU" sz="2000" dirty="0" smtClean="0"/>
          </a:p>
          <a:p>
            <a:r>
              <a:rPr lang="ru-RU" sz="2000" dirty="0"/>
              <a:t>В</a:t>
            </a:r>
            <a:r>
              <a:rPr lang="ru-RU" sz="2000" dirty="0" smtClean="0"/>
              <a:t>ыполнена сборка тестовой программы</a:t>
            </a:r>
            <a:r>
              <a:rPr lang="en-US" sz="2000" dirty="0" smtClean="0"/>
              <a:t> – </a:t>
            </a:r>
            <a:r>
              <a:rPr lang="ru-RU" sz="2000" dirty="0" err="1" smtClean="0"/>
              <a:t>бенчмарк</a:t>
            </a:r>
            <a:r>
              <a:rPr lang="ru-RU" sz="2000" dirty="0" smtClean="0"/>
              <a:t> </a:t>
            </a:r>
            <a:r>
              <a:rPr lang="en-US" sz="2000" dirty="0" err="1" smtClean="0"/>
              <a:t>deepsjeng</a:t>
            </a:r>
            <a:r>
              <a:rPr lang="en-US" sz="2000" dirty="0" smtClean="0"/>
              <a:t>;</a:t>
            </a:r>
            <a:endParaRPr lang="ru-RU" sz="2000" dirty="0" smtClean="0"/>
          </a:p>
          <a:p>
            <a:r>
              <a:rPr lang="ru-RU" sz="2000" dirty="0" smtClean="0"/>
              <a:t>Выполнены тесты</a:t>
            </a:r>
            <a:r>
              <a:rPr lang="en-US" sz="2000" dirty="0" smtClean="0"/>
              <a:t> 7 </a:t>
            </a:r>
            <a:r>
              <a:rPr lang="ru-RU" sz="2000" dirty="0" smtClean="0"/>
              <a:t>алгоритмов оптимизации на 3 разных нагрузках</a:t>
            </a:r>
            <a:r>
              <a:rPr lang="en-US" sz="2000" dirty="0" smtClean="0"/>
              <a:t>;</a:t>
            </a:r>
          </a:p>
          <a:p>
            <a:r>
              <a:rPr lang="ru-RU" sz="2000" dirty="0"/>
              <a:t>П</a:t>
            </a:r>
            <a:r>
              <a:rPr lang="ru-RU" sz="2000" dirty="0" smtClean="0"/>
              <a:t>роведён сравнительный анализ результатов оптимизации</a:t>
            </a:r>
            <a:r>
              <a:rPr lang="en-US" sz="2000" dirty="0" smtClean="0"/>
              <a:t>.</a:t>
            </a:r>
            <a:endParaRPr lang="ru-RU" sz="2000" dirty="0" smtClean="0"/>
          </a:p>
          <a:p>
            <a:pPr marL="0" indent="0">
              <a:buNone/>
            </a:pPr>
            <a:r>
              <a:rPr lang="ru-RU" sz="2000" dirty="0" smtClean="0"/>
              <a:t>В дальнейшем данные </a:t>
            </a:r>
            <a:r>
              <a:rPr lang="ru-RU" sz="2000" dirty="0"/>
              <a:t>алгоритмы оптимизации </a:t>
            </a:r>
            <a:r>
              <a:rPr lang="ru-RU" sz="2000" dirty="0" smtClean="0"/>
              <a:t>могут </a:t>
            </a:r>
            <a:r>
              <a:rPr lang="ru-RU" sz="2000" dirty="0"/>
              <a:t>быть использованы любыми </a:t>
            </a:r>
            <a:r>
              <a:rPr lang="en-US" sz="2000" dirty="0"/>
              <a:t>IT </a:t>
            </a:r>
            <a:r>
              <a:rPr lang="ru-RU" sz="2000" dirty="0"/>
              <a:t>– компаниями, занимающимися оптимизацией кода, языками программирования, разработкой компиляторов, виртуальными машинами и интерпретаторами, для достижения наилучшего </a:t>
            </a:r>
            <a:r>
              <a:rPr lang="ru-RU" sz="2000" dirty="0" smtClean="0"/>
              <a:t>размещения базовых блоков </a:t>
            </a:r>
            <a:r>
              <a:rPr lang="ru-RU" sz="2000" dirty="0"/>
              <a:t>внутри </a:t>
            </a:r>
            <a:r>
              <a:rPr lang="ru-RU" sz="2000" dirty="0" smtClean="0"/>
              <a:t>них. Также подготовлена почта для дальнейшего исследования данной темы, так как в ходе этой работы было выявлено, что при совместном использовании и на ещё больших программах данные алгоритмы дают ощутимый прирост производительности.</a:t>
            </a:r>
            <a:endParaRPr lang="ru-RU" sz="20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pPr/>
              <a:t>17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802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None/>
            </a:pPr>
            <a:r>
              <a:rPr lang="ru-RU" sz="2400" dirty="0"/>
              <a:t>		Большинство программ в современности имеют необходимость в повышении производительности. Основной причиной такой необходимости служит постоянное увеличение количества обрабатываемых данных. Это связано с тем, что отрасль информационных технологий постоянно развивается, как и количество задач в ней. </a:t>
            </a:r>
          </a:p>
          <a:p>
            <a:pPr algn="just">
              <a:buNone/>
            </a:pPr>
            <a:r>
              <a:rPr lang="ru-RU" sz="2400" dirty="0"/>
              <a:t>		Решение данной проблемы заключается в оптимизации, ведь даже небольшое увеличение производительности может привести к крупной экономии. </a:t>
            </a:r>
            <a:r>
              <a:rPr lang="ru-RU" sz="2400" dirty="0" smtClean="0"/>
              <a:t>Анализ алгоритмов </a:t>
            </a:r>
            <a:r>
              <a:rPr lang="ru-RU" sz="2400" dirty="0"/>
              <a:t>оптимизации </a:t>
            </a:r>
            <a:r>
              <a:rPr lang="ru-RU" sz="2400" dirty="0" smtClean="0"/>
              <a:t>размещения базовых блоков может </a:t>
            </a:r>
            <a:r>
              <a:rPr lang="ru-RU" sz="2400" dirty="0"/>
              <a:t>помочь в решении данной проблемы.</a:t>
            </a:r>
          </a:p>
          <a:p>
            <a:pPr algn="just">
              <a:buNone/>
            </a:pPr>
            <a:r>
              <a:rPr lang="en-US" sz="2400" dirty="0"/>
              <a:t>		</a:t>
            </a:r>
            <a:endParaRPr lang="ru-RU" sz="24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Актуальность ТЕМЫ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706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587375" y="1448978"/>
            <a:ext cx="11604625" cy="5409022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00000"/>
              </a:lnSpc>
              <a:spcAft>
                <a:spcPts val="3600"/>
              </a:spcAft>
              <a:buNone/>
            </a:pPr>
            <a:r>
              <a:rPr lang="ru-RU" b="1" dirty="0" smtClean="0"/>
              <a:t>Цель </a:t>
            </a:r>
            <a:r>
              <a:rPr lang="ru-RU" b="1" dirty="0"/>
              <a:t>работы</a:t>
            </a:r>
            <a:r>
              <a:rPr lang="ru-RU" b="1" dirty="0" smtClean="0"/>
              <a:t>: Анализ алгоритмов оптимизации размещения базовых блоков для </a:t>
            </a:r>
            <a:r>
              <a:rPr lang="en-US" b="1" dirty="0" smtClean="0"/>
              <a:t>LLVM</a:t>
            </a:r>
            <a:r>
              <a:rPr lang="ru-RU" b="1" dirty="0" smtClean="0"/>
              <a:t>.</a:t>
            </a:r>
            <a:endParaRPr lang="ru-RU" sz="10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ru-RU" b="1" dirty="0" smtClean="0"/>
              <a:t>Задачи работы:</a:t>
            </a:r>
          </a:p>
          <a:p>
            <a:pPr>
              <a:lnSpc>
                <a:spcPct val="100000"/>
              </a:lnSpc>
            </a:pPr>
            <a:r>
              <a:rPr lang="ru-RU" dirty="0" smtClean="0"/>
              <a:t>Обзор существующих алгоритмов оптимизации размещения базовых блоков</a:t>
            </a:r>
          </a:p>
          <a:p>
            <a:pPr>
              <a:lnSpc>
                <a:spcPct val="100000"/>
              </a:lnSpc>
            </a:pPr>
            <a:r>
              <a:rPr lang="ru-RU" dirty="0" smtClean="0"/>
              <a:t>Обзор существующих профилировщиков</a:t>
            </a:r>
          </a:p>
          <a:p>
            <a:pPr>
              <a:lnSpc>
                <a:spcPct val="100000"/>
              </a:lnSpc>
            </a:pPr>
            <a:r>
              <a:rPr lang="ru-RU" dirty="0" smtClean="0"/>
              <a:t>Сборка тестовых программ в </a:t>
            </a:r>
            <a:r>
              <a:rPr lang="en-US" dirty="0" smtClean="0"/>
              <a:t>Linux</a:t>
            </a:r>
            <a:endParaRPr lang="ru-RU" dirty="0" smtClean="0"/>
          </a:p>
          <a:p>
            <a:pPr>
              <a:lnSpc>
                <a:spcPct val="100000"/>
              </a:lnSpc>
            </a:pPr>
            <a:r>
              <a:rPr lang="ru-RU" dirty="0" smtClean="0"/>
              <a:t>Анализ результатов тестирования программ после оптимизации</a:t>
            </a:r>
          </a:p>
          <a:p>
            <a:pPr marL="0" indent="0">
              <a:lnSpc>
                <a:spcPct val="100000"/>
              </a:lnSpc>
              <a:buNone/>
            </a:pPr>
            <a:endParaRPr lang="ru-RU" b="1" dirty="0" smtClean="0"/>
          </a:p>
          <a:p>
            <a:pPr marL="0" indent="0">
              <a:lnSpc>
                <a:spcPct val="100000"/>
              </a:lnSpc>
              <a:buNone/>
            </a:pPr>
            <a:endParaRPr lang="ru-RU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ru-RU" sz="1000" dirty="0" smtClean="0"/>
              <a:t> </a:t>
            </a:r>
          </a:p>
          <a:p>
            <a:pPr marL="0" indent="0">
              <a:lnSpc>
                <a:spcPct val="100000"/>
              </a:lnSpc>
              <a:buNone/>
            </a:pP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 работы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314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7430" y="620688"/>
            <a:ext cx="8013170" cy="725347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Обзор существующих алгоритмов оптимизации размещения базовых блоков для </a:t>
            </a:r>
            <a:r>
              <a:rPr lang="en-US" dirty="0" smtClean="0"/>
              <a:t>LLVM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97430" y="1196752"/>
            <a:ext cx="10971178" cy="566124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sz="2400" dirty="0" smtClean="0"/>
          </a:p>
          <a:p>
            <a:pPr>
              <a:lnSpc>
                <a:spcPct val="100000"/>
              </a:lnSpc>
            </a:pPr>
            <a:r>
              <a:rPr lang="ru-RU" sz="2400" dirty="0"/>
              <a:t>Всего существует несколько основных </a:t>
            </a:r>
            <a:r>
              <a:rPr lang="ru-RU" sz="2400" dirty="0" smtClean="0"/>
              <a:t>алгоритмов для размещения базовых </a:t>
            </a:r>
            <a:r>
              <a:rPr lang="ru-RU" sz="2400" dirty="0"/>
              <a:t>б</a:t>
            </a:r>
            <a:r>
              <a:rPr lang="ru-RU" sz="2400" dirty="0" smtClean="0"/>
              <a:t>локов:</a:t>
            </a:r>
          </a:p>
          <a:p>
            <a:pPr>
              <a:lnSpc>
                <a:spcPct val="100000"/>
              </a:lnSpc>
            </a:pPr>
            <a:endParaRPr lang="ru-RU" sz="2400" dirty="0" smtClean="0"/>
          </a:p>
          <a:p>
            <a:pPr>
              <a:lnSpc>
                <a:spcPct val="100000"/>
              </a:lnSpc>
            </a:pPr>
            <a:r>
              <a:rPr lang="ru-RU" sz="2400" dirty="0" smtClean="0"/>
              <a:t>•</a:t>
            </a:r>
            <a:r>
              <a:rPr lang="en-US" sz="2400" dirty="0" smtClean="0"/>
              <a:t> </a:t>
            </a:r>
            <a:r>
              <a:rPr lang="ru-RU" sz="2400" dirty="0" smtClean="0"/>
              <a:t>Алгоритм переупорядочивания базовых блоков</a:t>
            </a:r>
            <a:r>
              <a:rPr lang="en-US" sz="2400" dirty="0" smtClean="0"/>
              <a:t> </a:t>
            </a:r>
            <a:r>
              <a:rPr lang="ru-RU" sz="2400" dirty="0" smtClean="0"/>
              <a:t>(</a:t>
            </a:r>
            <a:r>
              <a:rPr lang="en-US" sz="2400" dirty="0" smtClean="0"/>
              <a:t>Reorder</a:t>
            </a:r>
            <a:r>
              <a:rPr lang="en-US" sz="2400" dirty="0"/>
              <a:t>-</a:t>
            </a:r>
            <a:r>
              <a:rPr lang="en-US" sz="2400" dirty="0" smtClean="0"/>
              <a:t>Blocks)</a:t>
            </a:r>
            <a:r>
              <a:rPr lang="ru-RU" sz="2400" dirty="0" smtClean="0"/>
              <a:t>;</a:t>
            </a:r>
            <a:endParaRPr lang="ru-RU" sz="2400" dirty="0"/>
          </a:p>
          <a:p>
            <a:pPr>
              <a:lnSpc>
                <a:spcPct val="100000"/>
              </a:lnSpc>
            </a:pPr>
            <a:r>
              <a:rPr lang="ru-RU" sz="2400" dirty="0" smtClean="0"/>
              <a:t>•</a:t>
            </a:r>
            <a:r>
              <a:rPr lang="en-US" sz="2400" dirty="0"/>
              <a:t> </a:t>
            </a:r>
            <a:r>
              <a:rPr lang="ru-RU" sz="2400" dirty="0" smtClean="0"/>
              <a:t>Алгоритм разделения «холодных» базовых блоков от горячих</a:t>
            </a:r>
            <a:r>
              <a:rPr lang="en-US" sz="2400" dirty="0" smtClean="0"/>
              <a:t> (Split-All-Cold)</a:t>
            </a:r>
            <a:r>
              <a:rPr lang="ru-RU" sz="2400" dirty="0" smtClean="0"/>
              <a:t>;</a:t>
            </a:r>
            <a:endParaRPr lang="ru-RU" sz="2400" dirty="0"/>
          </a:p>
          <a:p>
            <a:pPr>
              <a:lnSpc>
                <a:spcPct val="100000"/>
              </a:lnSpc>
            </a:pPr>
            <a:r>
              <a:rPr lang="ru-RU" sz="2400" dirty="0" smtClean="0"/>
              <a:t>•</a:t>
            </a:r>
            <a:r>
              <a:rPr lang="en-US" sz="2400" dirty="0" smtClean="0"/>
              <a:t> </a:t>
            </a:r>
            <a:r>
              <a:rPr lang="ru-RU" sz="2400" dirty="0" smtClean="0"/>
              <a:t>Алгоритм выравнивания базовых блоков по границам кэш-линии</a:t>
            </a:r>
            <a:r>
              <a:rPr lang="en-US" sz="2400" dirty="0" smtClean="0"/>
              <a:t> (Align-Blocks).</a:t>
            </a:r>
            <a:endParaRPr lang="ru-RU" sz="24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871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E64A266-3CE8-4D96-8DF5-D6B30401A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136" y="1169801"/>
            <a:ext cx="4732968" cy="3297124"/>
          </a:xfrm>
          <a:prstGeom prst="rect">
            <a:avLst/>
          </a:prstGeom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87375" y="476672"/>
            <a:ext cx="8172921" cy="7920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/>
              <a:t>Reorder-blocks</a:t>
            </a:r>
            <a:endParaRPr lang="ru-RU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79376" y="1268759"/>
            <a:ext cx="691276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Reorder-Blocks</a:t>
            </a:r>
            <a:r>
              <a:rPr lang="ru-RU" sz="2000" dirty="0" smtClean="0"/>
              <a:t> – алгоритм переупорядочивания базовых блоков в программе. Цель: улучшение локальности данных и снижения переходов между блоками.</a:t>
            </a:r>
          </a:p>
          <a:p>
            <a:pPr algn="just"/>
            <a:r>
              <a:rPr lang="ru-RU" sz="2000" dirty="0"/>
              <a:t>Горячий код – часто используемые базовые блоки в процессе работы программы</a:t>
            </a:r>
          </a:p>
          <a:p>
            <a:pPr algn="just"/>
            <a:r>
              <a:rPr lang="ru-RU" sz="2000" dirty="0" smtClean="0"/>
              <a:t>Холодный </a:t>
            </a:r>
            <a:r>
              <a:rPr lang="ru-RU" sz="2000" dirty="0"/>
              <a:t>код </a:t>
            </a:r>
            <a:r>
              <a:rPr lang="ru-RU" sz="2000" dirty="0" smtClean="0"/>
              <a:t>– редко </a:t>
            </a:r>
            <a:r>
              <a:rPr lang="ru-RU" sz="2000" dirty="0"/>
              <a:t>используемые базовые блоки в процессе работы программы</a:t>
            </a:r>
          </a:p>
          <a:p>
            <a:pPr algn="just"/>
            <a:r>
              <a:rPr lang="ru-RU" sz="2000" dirty="0" smtClean="0"/>
              <a:t>Метод </a:t>
            </a:r>
            <a:r>
              <a:rPr lang="ru-RU" sz="2000" dirty="0"/>
              <a:t>оптимизации распределения базовых блоков выглядит следующим образом</a:t>
            </a:r>
            <a:r>
              <a:rPr lang="ru-RU" sz="2000" dirty="0" smtClean="0"/>
              <a:t>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2000" dirty="0"/>
              <a:t>Поиск блока с холодным кодом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2000" dirty="0"/>
              <a:t>Перестановка холодного и последующего горячего блока местами</a:t>
            </a:r>
          </a:p>
          <a:p>
            <a:pPr algn="just"/>
            <a:r>
              <a:rPr lang="ru-RU" sz="2000" dirty="0"/>
              <a:t>	Это позволяет лучше использовать кэш и тратить меньше ресурсов на  перемещение между блоками.</a:t>
            </a:r>
            <a:r>
              <a:rPr lang="en-US" sz="2000" dirty="0"/>
              <a:t> </a:t>
            </a:r>
          </a:p>
          <a:p>
            <a:pPr algn="just"/>
            <a:endParaRPr lang="ru-RU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8074952" y="4466925"/>
            <a:ext cx="39964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В </a:t>
            </a:r>
            <a:r>
              <a:rPr lang="en-US" sz="2000" dirty="0"/>
              <a:t>LLVM</a:t>
            </a:r>
            <a:r>
              <a:rPr lang="ru-RU" sz="2000" dirty="0"/>
              <a:t> – </a:t>
            </a:r>
            <a:r>
              <a:rPr lang="en-US" sz="2000" dirty="0"/>
              <a:t>bolt </a:t>
            </a:r>
            <a:r>
              <a:rPr lang="ru-RU" sz="2000" dirty="0"/>
              <a:t>алгоритм реализуется с помощью флага </a:t>
            </a:r>
          </a:p>
          <a:p>
            <a:r>
              <a:rPr lang="ru-RU" sz="2000" dirty="0"/>
              <a:t>командной строки</a:t>
            </a:r>
            <a:r>
              <a:rPr lang="en-US" sz="2000" dirty="0"/>
              <a:t>:</a:t>
            </a:r>
          </a:p>
          <a:p>
            <a:r>
              <a:rPr lang="en-US" sz="2000" dirty="0"/>
              <a:t>• -reorder-blocks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02633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87375" y="476672"/>
            <a:ext cx="8172921" cy="7920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b="1" dirty="0" smtClean="0"/>
              <a:t>ОПЦИИ </a:t>
            </a:r>
            <a:r>
              <a:rPr lang="en-US" b="1" dirty="0" smtClean="0"/>
              <a:t>Reorder-blocks</a:t>
            </a:r>
            <a:endParaRPr lang="ru-RU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79376" y="1268759"/>
            <a:ext cx="770485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В </a:t>
            </a:r>
            <a:r>
              <a:rPr lang="en-US" sz="2000" dirty="0" smtClean="0"/>
              <a:t>LLVM-bolt Reorder-Blocks</a:t>
            </a:r>
            <a:r>
              <a:rPr lang="ru-RU" sz="2000" dirty="0" smtClean="0"/>
              <a:t> имеет 8 опций, которые </a:t>
            </a:r>
            <a:r>
              <a:rPr lang="ru-RU" sz="2000" dirty="0"/>
              <a:t>представляют собой дополнительные параметры, которые могут использоваться для настройки поведения алгоритма и влияния на переупорядочивание базовых </a:t>
            </a:r>
            <a:r>
              <a:rPr lang="ru-RU" sz="2000" dirty="0" smtClean="0"/>
              <a:t>блоков. </a:t>
            </a:r>
            <a:endParaRPr lang="en-US" sz="2000" dirty="0" smtClean="0"/>
          </a:p>
          <a:p>
            <a:endParaRPr lang="ru-RU" sz="2000" dirty="0"/>
          </a:p>
          <a:p>
            <a:r>
              <a:rPr lang="ru-RU" sz="2000" dirty="0" smtClean="0"/>
              <a:t>В данной работе для проведения экспериментов были выбраны опции: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err="1" smtClean="0"/>
              <a:t>cache</a:t>
            </a:r>
            <a:r>
              <a:rPr lang="ru-RU" sz="2000" dirty="0" smtClean="0"/>
              <a:t>+ - минимизация </a:t>
            </a:r>
            <a:r>
              <a:rPr lang="ru-RU" sz="2000" dirty="0" smtClean="0"/>
              <a:t>кэш-промахов;</a:t>
            </a:r>
            <a:endParaRPr lang="ru-RU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b</a:t>
            </a:r>
            <a:r>
              <a:rPr lang="en-US" sz="2000" dirty="0"/>
              <a:t>r</a:t>
            </a:r>
            <a:r>
              <a:rPr lang="ru-RU" sz="2000" dirty="0" err="1" smtClean="0"/>
              <a:t>anch-predictor</a:t>
            </a:r>
            <a:r>
              <a:rPr lang="ru-RU" sz="2000" dirty="0" smtClean="0"/>
              <a:t> </a:t>
            </a:r>
            <a:r>
              <a:rPr lang="ru-RU" sz="2000" dirty="0" smtClean="0"/>
              <a:t>(</a:t>
            </a:r>
            <a:r>
              <a:rPr lang="ru-RU" sz="2000" dirty="0"/>
              <a:t>предсказатель переходов) </a:t>
            </a:r>
            <a:r>
              <a:rPr lang="ru-RU" sz="2000" dirty="0" smtClean="0"/>
              <a:t>- </a:t>
            </a:r>
            <a:r>
              <a:rPr lang="ru-RU" sz="2000" dirty="0" smtClean="0"/>
              <a:t>улучшении </a:t>
            </a:r>
            <a:r>
              <a:rPr lang="ru-RU" sz="2000" dirty="0"/>
              <a:t>предсказания условных переходов</a:t>
            </a:r>
            <a:r>
              <a:rPr lang="ru-RU" sz="2000" dirty="0" smtClean="0"/>
              <a:t>;</a:t>
            </a:r>
            <a:endParaRPr lang="ru-RU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err="1" smtClean="0"/>
              <a:t>ext-tsp</a:t>
            </a:r>
            <a:r>
              <a:rPr lang="ru-RU" sz="2000" dirty="0" smtClean="0"/>
              <a:t> - минимизация общей </a:t>
            </a:r>
            <a:r>
              <a:rPr lang="ru-RU" sz="2000" dirty="0"/>
              <a:t>стоимость переходов </a:t>
            </a:r>
            <a:r>
              <a:rPr lang="ru-RU" sz="2000" dirty="0" smtClean="0"/>
              <a:t>между блоками (алгоритм Коммивояжера);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err="1" smtClean="0"/>
              <a:t>cluster-shuffle</a:t>
            </a:r>
            <a:r>
              <a:rPr lang="ru-RU" sz="2000" dirty="0" smtClean="0"/>
              <a:t> - </a:t>
            </a:r>
            <a:r>
              <a:rPr lang="ru-RU" sz="2000" dirty="0"/>
              <a:t>группирует блоки в кластеры и затем переставляет их, чтобы улучшить кэш-промахи и предсказание </a:t>
            </a:r>
            <a:r>
              <a:rPr lang="ru-RU" sz="2000" dirty="0" smtClean="0"/>
              <a:t>ветвлений.</a:t>
            </a:r>
          </a:p>
        </p:txBody>
      </p:sp>
      <p:pic>
        <p:nvPicPr>
          <p:cNvPr id="1026" name="Picture 2" descr="https://sun9-49.userapi.com/impg/tDk9Z9cGgd9yCV33Yx11gpgMG7qaDXcd6l6vHg/FaTupLy4_58.jpg?size=1072x169&amp;quality=96&amp;sign=4c21737953d5e3be7b07a515b859426b&amp;type=alb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73" r="73907" b="4473"/>
          <a:stretch/>
        </p:blipFill>
        <p:spPr bwMode="auto">
          <a:xfrm>
            <a:off x="8184232" y="2420888"/>
            <a:ext cx="3813829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400256" y="4751277"/>
            <a:ext cx="1431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Все опции</a:t>
            </a:r>
            <a:endParaRPr lang="ru-RU" sz="2000" dirty="0" smtClean="0"/>
          </a:p>
        </p:txBody>
      </p:sp>
    </p:spTree>
    <p:extLst>
      <p:ext uri="{BB962C8B-B14F-4D97-AF65-F5344CB8AC3E}">
        <p14:creationId xmlns:p14="http://schemas.microsoft.com/office/powerpoint/2010/main" val="199933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2924944"/>
            <a:ext cx="6190439" cy="3024336"/>
          </a:xfrm>
          <a:prstGeom prst="rect">
            <a:avLst/>
          </a:prstGeom>
        </p:spPr>
      </p:pic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587375" y="1142516"/>
            <a:ext cx="7596857" cy="514830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О</a:t>
            </a:r>
            <a:r>
              <a:rPr lang="ru-RU" sz="2000" dirty="0" smtClean="0"/>
              <a:t>сновная цель алгоритма </a:t>
            </a:r>
            <a:r>
              <a:rPr lang="en-US" sz="2000" b="1" dirty="0"/>
              <a:t>S</a:t>
            </a:r>
            <a:r>
              <a:rPr lang="ru-RU" sz="2000" b="1" dirty="0" err="1"/>
              <a:t>plit</a:t>
            </a:r>
            <a:r>
              <a:rPr lang="ru-RU" sz="2000" b="1" dirty="0"/>
              <a:t>-</a:t>
            </a:r>
            <a:r>
              <a:rPr lang="en-US" sz="2000" b="1" dirty="0"/>
              <a:t>A</a:t>
            </a:r>
            <a:r>
              <a:rPr lang="ru-RU" sz="2000" b="1" dirty="0" err="1"/>
              <a:t>ll</a:t>
            </a:r>
            <a:r>
              <a:rPr lang="ru-RU" sz="2000" b="1" dirty="0"/>
              <a:t>-</a:t>
            </a:r>
            <a:r>
              <a:rPr lang="en-US" sz="2000" b="1" dirty="0"/>
              <a:t>C</a:t>
            </a:r>
            <a:r>
              <a:rPr lang="ru-RU" sz="2000" b="1" dirty="0" err="1"/>
              <a:t>old</a:t>
            </a:r>
            <a:r>
              <a:rPr lang="ru-RU" sz="2000" dirty="0" smtClean="0"/>
              <a:t> </a:t>
            </a:r>
            <a:r>
              <a:rPr lang="ru-RU" sz="2000" dirty="0"/>
              <a:t>заключается в разделении "холодных" базовых блоков, </a:t>
            </a:r>
            <a:r>
              <a:rPr lang="ru-RU" sz="2000" dirty="0" smtClean="0"/>
              <a:t>от </a:t>
            </a:r>
            <a:r>
              <a:rPr lang="ru-RU" sz="2000" dirty="0"/>
              <a:t>"горячих" блоков, которые часто исполняются</a:t>
            </a:r>
            <a:r>
              <a:rPr lang="ru-RU" sz="2000" dirty="0" smtClean="0"/>
              <a:t>. </a:t>
            </a:r>
            <a:r>
              <a:rPr lang="ru-RU" sz="2000" dirty="0"/>
              <a:t>Горячие </a:t>
            </a:r>
            <a:r>
              <a:rPr lang="ru-RU" sz="2000" dirty="0" smtClean="0"/>
              <a:t>блоки могут </a:t>
            </a:r>
            <a:r>
              <a:rPr lang="ru-RU" sz="2000" dirty="0"/>
              <a:t>быть помещены в быстродействующий кэш, тогда как </a:t>
            </a:r>
            <a:r>
              <a:rPr lang="ru-RU" sz="2000" dirty="0" smtClean="0"/>
              <a:t>холодные могут </a:t>
            </a:r>
            <a:r>
              <a:rPr lang="ru-RU" sz="2000" dirty="0"/>
              <a:t>быть размещены в более медленной памяти</a:t>
            </a:r>
            <a:r>
              <a:rPr lang="ru-RU" sz="2000" dirty="0" smtClean="0"/>
              <a:t>.</a:t>
            </a:r>
            <a:endParaRPr lang="ru-RU" sz="20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87375" y="536574"/>
            <a:ext cx="8023225" cy="732186"/>
          </a:xfrm>
        </p:spPr>
        <p:txBody>
          <a:bodyPr>
            <a:normAutofit/>
          </a:bodyPr>
          <a:lstStyle/>
          <a:p>
            <a:r>
              <a:rPr lang="en-US" b="1" dirty="0"/>
              <a:t>S</a:t>
            </a:r>
            <a:r>
              <a:rPr lang="ru-RU" b="1" dirty="0" err="1"/>
              <a:t>plit</a:t>
            </a:r>
            <a:r>
              <a:rPr lang="ru-RU" b="1" dirty="0"/>
              <a:t>-</a:t>
            </a:r>
            <a:r>
              <a:rPr lang="en-US" b="1" dirty="0"/>
              <a:t>A</a:t>
            </a:r>
            <a:r>
              <a:rPr lang="ru-RU" b="1" dirty="0" err="1"/>
              <a:t>ll</a:t>
            </a:r>
            <a:r>
              <a:rPr lang="ru-RU" b="1" dirty="0"/>
              <a:t>-</a:t>
            </a:r>
            <a:r>
              <a:rPr lang="en-US" b="1" dirty="0"/>
              <a:t>C</a:t>
            </a:r>
            <a:r>
              <a:rPr lang="ru-RU" b="1" dirty="0" err="1"/>
              <a:t>old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7141859" y="4797152"/>
            <a:ext cx="49308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 smtClean="0"/>
              <a:t>Алгоритм реализуется с помощью флага</a:t>
            </a:r>
            <a:r>
              <a:rPr lang="en-US" sz="2000" dirty="0" smtClean="0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-</a:t>
            </a:r>
            <a:r>
              <a:rPr lang="en-US" sz="2000" dirty="0" smtClean="0"/>
              <a:t>split-all-cold</a:t>
            </a:r>
          </a:p>
        </p:txBody>
      </p:sp>
    </p:spTree>
    <p:extLst>
      <p:ext uri="{BB962C8B-B14F-4D97-AF65-F5344CB8AC3E}">
        <p14:creationId xmlns:p14="http://schemas.microsoft.com/office/powerpoint/2010/main" val="370817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587375" y="1268760"/>
            <a:ext cx="10549185" cy="73218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 smtClean="0"/>
              <a:t>Основная </a:t>
            </a:r>
            <a:r>
              <a:rPr lang="ru-RU" sz="2000" dirty="0"/>
              <a:t>цель </a:t>
            </a:r>
            <a:r>
              <a:rPr lang="ru-RU" sz="2000" dirty="0" smtClean="0"/>
              <a:t>алгоритма </a:t>
            </a:r>
            <a:r>
              <a:rPr lang="ru-RU" sz="2000" dirty="0" err="1"/>
              <a:t>Align-Blocks</a:t>
            </a:r>
            <a:r>
              <a:rPr lang="ru-RU" sz="2000" dirty="0"/>
              <a:t> </a:t>
            </a:r>
            <a:r>
              <a:rPr lang="ru-RU" sz="2000" dirty="0" smtClean="0"/>
              <a:t>состоит </a:t>
            </a:r>
            <a:r>
              <a:rPr lang="ru-RU" sz="2000" dirty="0"/>
              <a:t>в выравнивании базовых блоков </a:t>
            </a:r>
            <a:r>
              <a:rPr lang="ru-RU" sz="2000" dirty="0" smtClean="0"/>
              <a:t>по границам кэш-линий.</a:t>
            </a:r>
            <a:endParaRPr lang="ru-RU" sz="20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Align-Blocks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695401" y="3933056"/>
            <a:ext cx="47692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Алгоритм реализуется с помощью флаг</a:t>
            </a:r>
            <a:r>
              <a:rPr lang="ru-RU" sz="2000" dirty="0"/>
              <a:t>а</a:t>
            </a:r>
            <a:r>
              <a:rPr lang="en-US" sz="2000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-</a:t>
            </a:r>
            <a:r>
              <a:rPr lang="ru-RU" sz="2000" dirty="0" err="1"/>
              <a:t>split-all-cold</a:t>
            </a:r>
            <a:endParaRPr lang="ru-RU" sz="20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482" y="2000946"/>
            <a:ext cx="5694158" cy="412808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2519" y="2305281"/>
            <a:ext cx="52565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Идея заключается в том, чтобы сместить горячий код (желтый) вниз с помощью NOP (синий), чтобы весь цикл находился в одной строке кэша .</a:t>
            </a:r>
          </a:p>
        </p:txBody>
      </p:sp>
    </p:spTree>
    <p:extLst>
      <p:ext uri="{BB962C8B-B14F-4D97-AF65-F5344CB8AC3E}">
        <p14:creationId xmlns:p14="http://schemas.microsoft.com/office/powerpoint/2010/main" val="163649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Обзор существующих профилировщиков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97430" y="1412776"/>
            <a:ext cx="9819050" cy="482453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dirty="0"/>
              <a:t>Профилирование – это процесс анализа и сбора информации о выполнении программы с целью выявления узких мест и оптимизации производительности. Он позволяет разработчикам получить представление о том, как программа выполняется в реальном мире</a:t>
            </a:r>
            <a:r>
              <a:rPr lang="ru-RU" sz="2000" dirty="0" smtClean="0"/>
              <a:t>.</a:t>
            </a:r>
          </a:p>
          <a:p>
            <a:pPr>
              <a:lnSpc>
                <a:spcPct val="100000"/>
              </a:lnSpc>
            </a:pPr>
            <a:r>
              <a:rPr lang="ru-RU" sz="2000" dirty="0" smtClean="0"/>
              <a:t>В данной работе были рассмотрены</a:t>
            </a:r>
            <a:r>
              <a:rPr lang="en-US" sz="2000" dirty="0" smtClean="0"/>
              <a:t>:</a:t>
            </a:r>
            <a:endParaRPr lang="ru-RU" sz="2000" dirty="0" smtClean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 smtClean="0"/>
              <a:t>Встроенный профилировщик </a:t>
            </a:r>
            <a:r>
              <a:rPr lang="en-US" sz="2000" dirty="0" smtClean="0"/>
              <a:t>LLVM – bolt</a:t>
            </a:r>
            <a:endParaRPr lang="ru-RU" sz="2000" dirty="0" smtClean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Time</a:t>
            </a:r>
            <a:endParaRPr lang="ru-RU" sz="2000" dirty="0" smtClean="0"/>
          </a:p>
          <a:p>
            <a:pPr>
              <a:lnSpc>
                <a:spcPct val="100000"/>
              </a:lnSpc>
            </a:pPr>
            <a:endParaRPr lang="ru-RU" sz="2000" dirty="0" smtClean="0"/>
          </a:p>
          <a:p>
            <a:pPr>
              <a:lnSpc>
                <a:spcPct val="100000"/>
              </a:lnSpc>
            </a:pPr>
            <a:endParaRPr lang="ru-RU" sz="2000" dirty="0" smtClean="0"/>
          </a:p>
          <a:p>
            <a:pPr>
              <a:lnSpc>
                <a:spcPct val="100000"/>
              </a:lnSpc>
            </a:pPr>
            <a:r>
              <a:rPr lang="en-US" sz="2000" dirty="0" smtClean="0"/>
              <a:t>Time - </a:t>
            </a:r>
            <a:r>
              <a:rPr lang="ru-RU" sz="2000" dirty="0" smtClean="0"/>
              <a:t>это </a:t>
            </a:r>
            <a:r>
              <a:rPr lang="ru-RU" sz="2000" dirty="0"/>
              <a:t>утилита командной строки в </a:t>
            </a:r>
            <a:r>
              <a:rPr lang="ru-RU" sz="2000" dirty="0" smtClean="0"/>
              <a:t>операционной </a:t>
            </a:r>
            <a:r>
              <a:rPr lang="ru-RU" sz="2000" dirty="0" smtClean="0"/>
              <a:t>системе </a:t>
            </a:r>
            <a:r>
              <a:rPr lang="ru-RU" sz="2000" dirty="0" err="1" smtClean="0"/>
              <a:t>Linux</a:t>
            </a:r>
            <a:r>
              <a:rPr lang="ru-RU" sz="2000" dirty="0"/>
              <a:t>. Она предоставляет информацию о времени выполнения программы и ее системных ресурсах</a:t>
            </a:r>
            <a:r>
              <a:rPr lang="ru-RU" sz="2000" dirty="0" smtClean="0"/>
              <a:t>. Основным инструментом для применения алгоритмов оптимизации является </a:t>
            </a:r>
            <a:r>
              <a:rPr lang="en-US" sz="2000" dirty="0" smtClean="0"/>
              <a:t>LLVM – bolt</a:t>
            </a:r>
            <a:r>
              <a:rPr lang="ru-RU" sz="2000" dirty="0" smtClean="0"/>
              <a:t>. </a:t>
            </a:r>
            <a:endParaRPr lang="ru-RU" sz="20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pPr/>
              <a:t>9</a:t>
            </a:fld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856" y="3645024"/>
            <a:ext cx="6788290" cy="121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88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rp_theme_large">
  <a:themeElements>
    <a:clrScheme name="corp_colors">
      <a:dk1>
        <a:srgbClr val="05336E"/>
      </a:dk1>
      <a:lt1>
        <a:srgbClr val="FFFFFF"/>
      </a:lt1>
      <a:dk2>
        <a:srgbClr val="05336E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C490AA"/>
      </a:hlink>
      <a:folHlink>
        <a:srgbClr val="954F72"/>
      </a:folHlink>
    </a:clrScheme>
    <a:fontScheme name="Corp_fonts">
      <a:majorFont>
        <a:latin typeface="PT Sans Bold"/>
        <a:ea typeface=""/>
        <a:cs typeface=""/>
      </a:majorFont>
      <a:minorFont>
        <a:latin typeface="PT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_template_work v2.2.pptx" id="{1A74FCA1-E04C-49E2-95B4-0443114BC53F}" vid="{9415D9EE-84D5-47FC-809F-EDA2211BF15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Presentation_template_work v2.3 (1)</Template>
  <TotalTime>12223</TotalTime>
  <Words>1027</Words>
  <Application>Microsoft Office PowerPoint</Application>
  <PresentationFormat>Широкоэкранный</PresentationFormat>
  <Paragraphs>116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Calibri</vt:lpstr>
      <vt:lpstr>Arial</vt:lpstr>
      <vt:lpstr>PT Sans Bold</vt:lpstr>
      <vt:lpstr>PT Sans</vt:lpstr>
      <vt:lpstr>Corp_theme_large</vt:lpstr>
      <vt:lpstr>Анализ алгоритмов оптимизации размещения Базовых блоков для LLVM</vt:lpstr>
      <vt:lpstr>Актуальность ТЕМЫ</vt:lpstr>
      <vt:lpstr>Описание работы</vt:lpstr>
      <vt:lpstr>Обзор существующих алгоритмов оптимизации размещения базовых блоков для LLVM</vt:lpstr>
      <vt:lpstr>Reorder-blocks</vt:lpstr>
      <vt:lpstr>ОПЦИИ Reorder-blocks</vt:lpstr>
      <vt:lpstr>Split-All-Cold</vt:lpstr>
      <vt:lpstr>Align-Blocks</vt:lpstr>
      <vt:lpstr>Обзор существующих профилировщиков</vt:lpstr>
      <vt:lpstr>Llvm-BOLT</vt:lpstr>
      <vt:lpstr>Сборка тестовых программ</vt:lpstr>
      <vt:lpstr>Демонстрация результатов тестирования</vt:lpstr>
      <vt:lpstr>Анализ результатов тестирования</vt:lpstr>
      <vt:lpstr>Демонстрация результатов работы</vt:lpstr>
      <vt:lpstr>Демонстрация результатов работы</vt:lpstr>
      <vt:lpstr>Демонстрация результатов работы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Краткое руководство</dc:title>
  <dc:creator>LanGeorgy</dc:creator>
  <cp:lastModifiedBy>Lenovo</cp:lastModifiedBy>
  <cp:revision>472</cp:revision>
  <cp:lastPrinted>2018-07-23T12:58:38Z</cp:lastPrinted>
  <dcterms:created xsi:type="dcterms:W3CDTF">2020-03-11T22:11:57Z</dcterms:created>
  <dcterms:modified xsi:type="dcterms:W3CDTF">2023-06-21T06:48:05Z</dcterms:modified>
</cp:coreProperties>
</file>